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60" r:id="rId3"/>
    <p:sldId id="257" r:id="rId4"/>
    <p:sldId id="265" r:id="rId5"/>
    <p:sldId id="261" r:id="rId6"/>
    <p:sldId id="266" r:id="rId7"/>
    <p:sldId id="273" r:id="rId8"/>
    <p:sldId id="262" r:id="rId9"/>
    <p:sldId id="274" r:id="rId10"/>
    <p:sldId id="263" r:id="rId11"/>
    <p:sldId id="279" r:id="rId12"/>
    <p:sldId id="275" r:id="rId13"/>
    <p:sldId id="286" r:id="rId14"/>
    <p:sldId id="281" r:id="rId15"/>
    <p:sldId id="280" r:id="rId16"/>
    <p:sldId id="285" r:id="rId17"/>
    <p:sldId id="278" r:id="rId18"/>
    <p:sldId id="287" r:id="rId19"/>
    <p:sldId id="288" r:id="rId20"/>
    <p:sldId id="289" r:id="rId21"/>
    <p:sldId id="290" r:id="rId22"/>
    <p:sldId id="291" r:id="rId23"/>
    <p:sldId id="292" r:id="rId24"/>
    <p:sldId id="294" r:id="rId25"/>
    <p:sldId id="295" r:id="rId26"/>
    <p:sldId id="297" r:id="rId27"/>
    <p:sldId id="298" r:id="rId28"/>
    <p:sldId id="29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C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in-5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5" y="-11430"/>
            <a:ext cx="12185015" cy="6880225"/>
          </a:xfrm>
          <a:prstGeom prst="rect">
            <a:avLst/>
          </a:prstGeom>
        </p:spPr>
      </p:pic>
      <p:pic>
        <p:nvPicPr>
          <p:cNvPr id="3" name="Imagem 2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AE85D7FC-A0EE-46F5-85AA-F3D0D4CD12B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72995" y="342567"/>
            <a:ext cx="1504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</a:rPr>
              <a:t>O que é Senso de Limpeza (SEISÔ)??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rcRect b="9722"/>
          <a:stretch>
            <a:fillRect/>
          </a:stretch>
        </p:blipFill>
        <p:spPr>
          <a:xfrm flipH="1">
            <a:off x="8355330" y="2343150"/>
            <a:ext cx="3169285" cy="456184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" y="2938780"/>
            <a:ext cx="2660015" cy="2879090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06575" y="2202180"/>
            <a:ext cx="7661910" cy="4351655"/>
          </a:xfrm>
        </p:spPr>
        <p:txBody>
          <a:bodyPr/>
          <a:lstStyle/>
          <a:p>
            <a:pPr marL="0" indent="0" algn="just">
              <a:buNone/>
            </a:pPr>
            <a:r>
              <a:rPr lang="pt-BR"/>
              <a:t>Limpar é eliminar qualquer tipo de sujeira, cumprindo um conjunto de ações preventivas, de forma a manter o ambiente sempre limpo.</a:t>
            </a:r>
          </a:p>
          <a:p>
            <a:pPr marL="0" indent="0" algn="just">
              <a:buNone/>
            </a:pPr>
            <a:r>
              <a:rPr lang="pt-BR"/>
              <a:t>Todos são responsáveis por manter a sua área limpa, pois “</a:t>
            </a:r>
            <a:r>
              <a:rPr lang="pt-BR" b="1"/>
              <a:t>ambiente limpo não é aquele que mais se limpa, mas aquele que menos se suja</a:t>
            </a:r>
            <a:r>
              <a:rPr lang="pt-BR"/>
              <a:t>”</a:t>
            </a:r>
          </a:p>
        </p:txBody>
      </p:sp>
      <p:pic>
        <p:nvPicPr>
          <p:cNvPr id="6" name="Imagem 5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08ACC47E-4D04-40CF-A06F-B0FE7A690C5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13237" y="256381"/>
            <a:ext cx="1504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175" y="17145"/>
            <a:ext cx="12094210" cy="6791960"/>
          </a:xfrm>
          <a:prstGeom prst="rect">
            <a:avLst/>
          </a:prstGeom>
        </p:spPr>
      </p:pic>
      <p:sp>
        <p:nvSpPr>
          <p:cNvPr id="6" name="Caixa de Texto 5"/>
          <p:cNvSpPr txBox="1"/>
          <p:nvPr/>
        </p:nvSpPr>
        <p:spPr>
          <a:xfrm>
            <a:off x="3473450" y="161925"/>
            <a:ext cx="453644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ln w="10160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Senso da</a:t>
            </a:r>
            <a:r>
              <a:rPr lang="pt-BR" sz="4400" b="1" dirty="0">
                <a:ln w="10160">
                  <a:solidFill>
                    <a:schemeClr val="accent5"/>
                  </a:solidFill>
                  <a:prstDash val="solid"/>
                </a:ln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 </a:t>
            </a:r>
            <a:r>
              <a:rPr lang="pt-BR" sz="4400" b="1" dirty="0">
                <a:ln w="10160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Normatização</a:t>
            </a:r>
            <a:endParaRPr lang="pt-BR" altLang="en-US" sz="4400" b="1" dirty="0">
              <a:ln w="10160">
                <a:solidFill>
                  <a:schemeClr val="tx1"/>
                </a:solidFill>
                <a:prstDash val="solid"/>
              </a:ln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scaled="0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ungsuh" panose="02030600000101010101" charset="-127"/>
              <a:ea typeface="Gungsuh" panose="02030600000101010101" charset="-127"/>
              <a:sym typeface="+mn-ea"/>
            </a:endParaRPr>
          </a:p>
        </p:txBody>
      </p:sp>
      <p:sp>
        <p:nvSpPr>
          <p:cNvPr id="8" name="Caixa de Texto 7"/>
          <p:cNvSpPr txBox="1"/>
          <p:nvPr/>
        </p:nvSpPr>
        <p:spPr>
          <a:xfrm>
            <a:off x="8884920" y="5869305"/>
            <a:ext cx="30372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n w="10160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SEIKETSU</a:t>
            </a:r>
            <a:endParaRPr lang="pt-BR" altLang="en-US" sz="4000" b="1" dirty="0">
              <a:ln w="10160">
                <a:solidFill>
                  <a:schemeClr val="tx1"/>
                </a:solidFill>
                <a:prstDash val="solid"/>
              </a:ln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scaled="0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ungsuh" panose="02030600000101010101" charset="-127"/>
              <a:ea typeface="Gungsuh" panose="02030600000101010101" charset="-127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2780" cy="1325880"/>
          </a:xfrm>
        </p:spPr>
        <p:txBody>
          <a:bodyPr>
            <a:normAutofit/>
          </a:bodyPr>
          <a:lstStyle/>
          <a:p>
            <a:r>
              <a:rPr lang="pt-BR" sz="36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O que é Senso de Normatização(SEIKETSU)??</a:t>
            </a:r>
            <a:endParaRPr lang="pt-BR" altLang="en-US" sz="360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141730" y="1774825"/>
            <a:ext cx="9907905" cy="4001770"/>
          </a:xfrm>
        </p:spPr>
        <p:txBody>
          <a:bodyPr/>
          <a:lstStyle/>
          <a:p>
            <a:pPr marL="0" indent="0" algn="just">
              <a:buNone/>
            </a:pPr>
            <a:endParaRPr lang="pt-BR" altLang="en-US" sz="4000"/>
          </a:p>
          <a:p>
            <a:pPr marL="0" indent="0" algn="just">
              <a:buNone/>
            </a:pPr>
            <a:r>
              <a:rPr lang="pt-BR" altLang="en-US" sz="4000"/>
              <a:t>No senso de normalização é hora de estabelecer normas para manter os sensos de utilização, organização e limpeza funcionando no cotidiano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0" y="4631690"/>
            <a:ext cx="2631440" cy="2101850"/>
          </a:xfrm>
          <a:prstGeom prst="rect">
            <a:avLst/>
          </a:prstGeom>
        </p:spPr>
      </p:pic>
      <p:pic>
        <p:nvPicPr>
          <p:cNvPr id="5" name="Imagem 4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2CB86D55-7209-4E09-B851-6FF65BAA4BB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48850" y="339784"/>
            <a:ext cx="1504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pt-BR" altLang="en-US" sz="5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Você sabia?</a:t>
            </a:r>
            <a:endParaRPr lang="pt-BR" altLang="en-US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rcRect l="17219" r="25755"/>
          <a:stretch>
            <a:fillRect/>
          </a:stretch>
        </p:blipFill>
        <p:spPr>
          <a:xfrm>
            <a:off x="10155555" y="3843655"/>
            <a:ext cx="1499870" cy="2630805"/>
          </a:xfrm>
          <a:prstGeom prst="snip1Rect">
            <a:avLst/>
          </a:prstGeom>
        </p:spPr>
      </p:pic>
      <p:sp>
        <p:nvSpPr>
          <p:cNvPr id="3" name="Caixa de Texto 2"/>
          <p:cNvSpPr txBox="1"/>
          <p:nvPr/>
        </p:nvSpPr>
        <p:spPr>
          <a:xfrm>
            <a:off x="1056640" y="1767205"/>
            <a:ext cx="9434195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altLang="en-US" sz="4000"/>
              <a:t> A metodologia 5S foi um dos fatores que reergueram o Japão após a segunda guerra mundial em tempo recorde. O crescimento foi tão impressionante que levou o nome de “</a:t>
            </a:r>
            <a:r>
              <a:rPr lang="pt-BR" altLang="en-US" sz="4000" b="1"/>
              <a:t>milagre economico</a:t>
            </a:r>
            <a:r>
              <a:rPr lang="pt-BR" altLang="en-US" sz="4000"/>
              <a:t>”.</a:t>
            </a:r>
          </a:p>
        </p:txBody>
      </p:sp>
      <p:pic>
        <p:nvPicPr>
          <p:cNvPr id="6" name="Imagem 5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7E48B699-05FA-4C75-8105-476BE372761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50475" y="288608"/>
            <a:ext cx="1504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35455" y="959485"/>
            <a:ext cx="8720455" cy="5765800"/>
          </a:xfrm>
          <a:prstGeom prst="rect">
            <a:avLst/>
          </a:prstGeom>
        </p:spPr>
      </p:pic>
      <p:sp>
        <p:nvSpPr>
          <p:cNvPr id="2" name="Caixa de Texto 1"/>
          <p:cNvSpPr txBox="1"/>
          <p:nvPr/>
        </p:nvSpPr>
        <p:spPr>
          <a:xfrm>
            <a:off x="2158365" y="111125"/>
            <a:ext cx="885253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4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41C7B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Senso da autodisciplina</a:t>
            </a:r>
            <a:endParaRPr lang="pt-BR" altLang="en-US" sz="44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41C7B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ungsuh" panose="02030600000101010101" charset="-127"/>
              <a:ea typeface="Gungsuh" panose="02030600000101010101" charset="-127"/>
              <a:sym typeface="+mn-ea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4150360" y="5246370"/>
            <a:ext cx="174434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pt-BR" sz="2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41C7B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SHITSUKE</a:t>
            </a:r>
            <a:endParaRPr lang="pt-BR" altLang="en-US" sz="24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41C7B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ungsuh" panose="02030600000101010101" charset="-127"/>
              <a:ea typeface="Gungsuh" panose="02030600000101010101" charset="-127"/>
              <a:sym typeface="+mn-ea"/>
            </a:endParaRPr>
          </a:p>
        </p:txBody>
      </p:sp>
      <p:pic>
        <p:nvPicPr>
          <p:cNvPr id="5" name="Imagem 4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7D08DE04-848D-4243-B7BA-155E8F34651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55910" y="187960"/>
            <a:ext cx="1504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O que é Senso da autodisciplina (SHITSUKE)??</a:t>
            </a:r>
            <a:endParaRPr lang="pt-BR" alt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11780" y="1252855"/>
            <a:ext cx="7713345" cy="4351655"/>
          </a:xfrm>
        </p:spPr>
        <p:txBody>
          <a:bodyPr/>
          <a:lstStyle/>
          <a:p>
            <a:pPr algn="just"/>
            <a:endParaRPr lang="pt-BR" altLang="en-US"/>
          </a:p>
          <a:p>
            <a:pPr algn="just"/>
            <a:endParaRPr lang="pt-BR" altLang="en-US"/>
          </a:p>
          <a:p>
            <a:pPr algn="just"/>
            <a:r>
              <a:rPr lang="pt-BR" altLang="en-US"/>
              <a:t>O Senso de Autodisciplina ou Shitsuk, O útimo dos 5S. Esse senso indica o momento em que devemos nos conscientizar da necessidade de buscar o auto-desenvolvimento e consolidar as melhorias alcançadas com a prática dos “4S” anteriores.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rcRect l="51230"/>
          <a:stretch>
            <a:fillRect/>
          </a:stretch>
        </p:blipFill>
        <p:spPr>
          <a:xfrm>
            <a:off x="10280015" y="3450590"/>
            <a:ext cx="1329690" cy="272669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rcRect r="48207"/>
          <a:stretch>
            <a:fillRect/>
          </a:stretch>
        </p:blipFill>
        <p:spPr>
          <a:xfrm>
            <a:off x="1107440" y="2460625"/>
            <a:ext cx="1109980" cy="2143125"/>
          </a:xfrm>
          <a:prstGeom prst="rect">
            <a:avLst/>
          </a:prstGeom>
        </p:spPr>
      </p:pic>
      <p:pic>
        <p:nvPicPr>
          <p:cNvPr id="7" name="Imagem 6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DCF586E8-9C20-45D7-8AD1-7DAF6251CDF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25125" y="97155"/>
            <a:ext cx="1504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altLang="en-US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</a:rPr>
              <a:t>Pontos positivos</a:t>
            </a:r>
            <a:r>
              <a:rPr lang="pt-BR" altLang="en-US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rcRect l="10558" r="45248" b="7663"/>
          <a:stretch>
            <a:fillRect/>
          </a:stretch>
        </p:blipFill>
        <p:spPr>
          <a:xfrm>
            <a:off x="8807450" y="562610"/>
            <a:ext cx="972185" cy="711200"/>
          </a:xfrm>
          <a:prstGeom prst="rect">
            <a:avLst/>
          </a:prstGeom>
        </p:spPr>
      </p:pic>
      <p:sp>
        <p:nvSpPr>
          <p:cNvPr id="5" name="Caixa de Texto 4"/>
          <p:cNvSpPr txBox="1"/>
          <p:nvPr/>
        </p:nvSpPr>
        <p:spPr>
          <a:xfrm>
            <a:off x="2414905" y="1691005"/>
            <a:ext cx="913066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en-US" sz="3600"/>
              <a:t>melhoria do ambiente de trabalho;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en-US" sz="3600"/>
              <a:t>prevenção de acidentes;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en-US" sz="3600"/>
              <a:t>incentivo à criatividade;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en-US" sz="3600"/>
              <a:t>redução de custos;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en-US" sz="3600"/>
              <a:t>eliminação de desperdício;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en-US" sz="3600"/>
              <a:t>desenvolvimento do trabalho em equipe;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en-US" sz="3600"/>
              <a:t>melhoria das relações humanas;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en-US" sz="3600"/>
              <a:t>melhoria da qualidade de produtos e serviços</a:t>
            </a:r>
          </a:p>
        </p:txBody>
      </p:sp>
      <p:pic>
        <p:nvPicPr>
          <p:cNvPr id="6" name="Imagem 5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CC14CF15-7994-4544-A58A-69FC9973C8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36520" y="146685"/>
            <a:ext cx="1504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rcRect l="57395" r="10566"/>
          <a:stretch>
            <a:fillRect/>
          </a:stretch>
        </p:blipFill>
        <p:spPr>
          <a:xfrm>
            <a:off x="8717280" y="577850"/>
            <a:ext cx="709930" cy="77597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altLang="en-US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Pontos negativos</a:t>
            </a:r>
            <a:r>
              <a:rPr lang="pt-BR" altLang="en-US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     </a:t>
            </a:r>
            <a:endParaRPr lang="pt-BR" altLang="en-US"/>
          </a:p>
        </p:txBody>
      </p:sp>
      <p:sp>
        <p:nvSpPr>
          <p:cNvPr id="3" name="Caixa de Texto 2"/>
          <p:cNvSpPr txBox="1"/>
          <p:nvPr/>
        </p:nvSpPr>
        <p:spPr>
          <a:xfrm>
            <a:off x="1311275" y="2894965"/>
            <a:ext cx="95694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en-US" sz="5000"/>
              <a:t>A desmotivação dos envolvidos</a:t>
            </a:r>
          </a:p>
        </p:txBody>
      </p:sp>
      <p:pic>
        <p:nvPicPr>
          <p:cNvPr id="5" name="Imagem 4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7B7FA582-4FC4-40CB-8770-B9CCA46811B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15255" y="192087"/>
            <a:ext cx="1504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733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Aplicação ao </a:t>
            </a:r>
            <a:r>
              <a:rPr lang="pt-BR" altLang="en-US" b="1" dirty="0" err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JaboatãoPrev</a:t>
            </a:r>
            <a:b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</a:br>
            <a: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Recepção</a:t>
            </a:r>
            <a:endParaRPr lang="pt-BR" alt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0A6330-0CE1-49CC-8491-CA295C38E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239" y="1969426"/>
            <a:ext cx="5847522" cy="4518540"/>
          </a:xfrm>
          <a:prstGeom prst="rect">
            <a:avLst/>
          </a:prstGeom>
        </p:spPr>
      </p:pic>
      <p:pic>
        <p:nvPicPr>
          <p:cNvPr id="5" name="Imagem 4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15E567C6-28FF-47DE-B6CC-667EBEA64EA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01325" y="204344"/>
            <a:ext cx="1504950" cy="77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2541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B22E977-C32F-4EC6-B2FF-885EC54E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3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Aplicação ao </a:t>
            </a:r>
            <a:r>
              <a:rPr lang="pt-BR" altLang="en-US" b="1" dirty="0" err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JaboatãoPrev</a:t>
            </a:r>
            <a:b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</a:br>
            <a: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Núcleo de Previdência</a:t>
            </a:r>
            <a:endParaRPr lang="pt-BR" alt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14A4EEB-D750-4A69-A1C0-C1137505B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39" y="1900179"/>
            <a:ext cx="6152322" cy="4754067"/>
          </a:xfrm>
          <a:prstGeom prst="rect">
            <a:avLst/>
          </a:prstGeom>
        </p:spPr>
      </p:pic>
      <p:pic>
        <p:nvPicPr>
          <p:cNvPr id="5" name="Imagem 4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14E51F08-0AD6-4034-B24A-11A2EF3D93F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01325" y="183079"/>
            <a:ext cx="1504950" cy="77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3921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</a:rPr>
              <a:t>O que é?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945" y="229870"/>
            <a:ext cx="1775460" cy="21145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37185" y="4254500"/>
            <a:ext cx="2214245" cy="2390775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2551430" y="2143125"/>
            <a:ext cx="8662670" cy="3291840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altLang="en-US" sz="5400" dirty="0"/>
              <a:t>5s</a:t>
            </a:r>
            <a:r>
              <a:rPr lang="pt-BR" altLang="en-US" dirty="0"/>
              <a:t> </a:t>
            </a:r>
            <a:r>
              <a:rPr lang="pt-BR" altLang="en-US" sz="3600" dirty="0"/>
              <a:t>é uma ferramenta que nos ajuda a criar a cultura da </a:t>
            </a:r>
            <a:r>
              <a:rPr lang="pt-BR" altLang="en-US" sz="3600" b="1" dirty="0"/>
              <a:t>disciplina</a:t>
            </a:r>
            <a:r>
              <a:rPr lang="pt-BR" altLang="en-US" sz="3600" dirty="0"/>
              <a:t>, </a:t>
            </a:r>
            <a:r>
              <a:rPr lang="pt-BR" altLang="en-US" sz="3600" dirty="0">
                <a:solidFill>
                  <a:srgbClr val="FF0000"/>
                </a:solidFill>
              </a:rPr>
              <a:t>identificar problemas</a:t>
            </a:r>
            <a:r>
              <a:rPr lang="pt-BR" altLang="en-US" sz="3600" dirty="0"/>
              <a:t> e gerar </a:t>
            </a:r>
            <a:r>
              <a:rPr lang="pt-BR" altLang="en-US" sz="3600" b="1" dirty="0"/>
              <a:t>oportunidades para melhorias</a:t>
            </a:r>
            <a:r>
              <a:rPr lang="pt-BR" altLang="en-US" sz="3600" dirty="0"/>
              <a:t>, </a:t>
            </a:r>
            <a:r>
              <a:rPr lang="pt-BR" altLang="en-US" sz="3600" dirty="0">
                <a:solidFill>
                  <a:srgbClr val="FF0000"/>
                </a:solidFill>
              </a:rPr>
              <a:t>reduzindo o </a:t>
            </a:r>
            <a:r>
              <a:rPr lang="pt-BR" altLang="en-US" sz="3600" dirty="0" err="1">
                <a:solidFill>
                  <a:srgbClr val="FF0000"/>
                </a:solidFill>
              </a:rPr>
              <a:t>desperdicío</a:t>
            </a:r>
            <a:r>
              <a:rPr lang="pt-BR" altLang="en-US" sz="3600" dirty="0">
                <a:solidFill>
                  <a:srgbClr val="FF0000"/>
                </a:solidFill>
              </a:rPr>
              <a:t> de recursos</a:t>
            </a:r>
            <a:r>
              <a:rPr lang="pt-BR" altLang="en-US" sz="3600" dirty="0"/>
              <a:t> </a:t>
            </a:r>
            <a:r>
              <a:rPr lang="pt-BR" altLang="en-US" sz="3600" dirty="0">
                <a:solidFill>
                  <a:srgbClr val="FF0000"/>
                </a:solidFill>
              </a:rPr>
              <a:t>e espaço</a:t>
            </a:r>
            <a:r>
              <a:rPr lang="pt-BR" altLang="en-US" sz="3600" dirty="0"/>
              <a:t>  e aumentando a </a:t>
            </a:r>
            <a:r>
              <a:rPr lang="pt-BR" altLang="en-US" sz="3600" b="1" dirty="0" err="1"/>
              <a:t>eficiência</a:t>
            </a:r>
            <a:r>
              <a:rPr lang="pt-BR" altLang="en-US" sz="3600" b="1" dirty="0"/>
              <a:t> operacional.</a:t>
            </a:r>
            <a:endParaRPr lang="pt-BR" altLang="en-US" b="1" dirty="0"/>
          </a:p>
          <a:p>
            <a:pPr algn="just"/>
            <a:endParaRPr lang="pt-BR" altLang="en-US" b="1" dirty="0"/>
          </a:p>
        </p:txBody>
      </p:sp>
      <p:pic>
        <p:nvPicPr>
          <p:cNvPr id="6" name="Imagem 5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61F63C71-C3EB-4731-883D-BC4BF8F939F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55200" y="5501639"/>
            <a:ext cx="1504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3ABBA1B-9438-4698-ABE7-F99335C4F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3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Aplicação ao </a:t>
            </a:r>
            <a:r>
              <a:rPr lang="pt-BR" altLang="en-US" b="1" dirty="0" err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JaboatãoPrev</a:t>
            </a:r>
            <a:b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</a:br>
            <a: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Folha de Pagamento</a:t>
            </a:r>
            <a:endParaRPr lang="pt-BR" alt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A7741CA-75A8-4EB7-A75B-195C188C2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553" y="2041939"/>
            <a:ext cx="6684893" cy="4456595"/>
          </a:xfrm>
          <a:prstGeom prst="rect">
            <a:avLst/>
          </a:prstGeom>
        </p:spPr>
      </p:pic>
      <p:pic>
        <p:nvPicPr>
          <p:cNvPr id="5" name="Imagem 4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AC6DB691-C4AD-4CB7-9CDD-FAFA955F9C4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01325" y="87629"/>
            <a:ext cx="1504950" cy="77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3917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9B99B65-4B26-4BA4-A1FE-534B36C0E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3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Aplicação ao </a:t>
            </a:r>
            <a:r>
              <a:rPr lang="pt-BR" altLang="en-US" b="1" dirty="0" err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JaboatãoPrev</a:t>
            </a:r>
            <a:b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</a:br>
            <a: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Gerência de Benefícios</a:t>
            </a:r>
            <a:endParaRPr lang="pt-BR" alt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6C7B523-4B28-48D8-9D34-9244251F7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049" y="1968873"/>
            <a:ext cx="6737902" cy="4491935"/>
          </a:xfrm>
          <a:prstGeom prst="rect">
            <a:avLst/>
          </a:prstGeom>
        </p:spPr>
      </p:pic>
      <p:pic>
        <p:nvPicPr>
          <p:cNvPr id="5" name="Imagem 4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7E24DD10-8A8A-4B7C-9008-B2F0328A753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26799" y="87629"/>
            <a:ext cx="1504950" cy="77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5266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5179E46-F9E1-40D4-A8B4-EEED01892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3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Aplicação ao </a:t>
            </a:r>
            <a:r>
              <a:rPr lang="pt-BR" altLang="en-US" b="1" dirty="0" err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JaboatãoPrev</a:t>
            </a:r>
            <a:b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</a:br>
            <a: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Assessoria Jurídica</a:t>
            </a:r>
            <a:endParaRPr lang="pt-BR" alt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70AFF0-824F-472A-BB81-370B91704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936" y="2053150"/>
            <a:ext cx="6592128" cy="4394752"/>
          </a:xfrm>
          <a:prstGeom prst="rect">
            <a:avLst/>
          </a:prstGeom>
        </p:spPr>
      </p:pic>
      <p:pic>
        <p:nvPicPr>
          <p:cNvPr id="5" name="Imagem 4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DA3232CC-3E07-4737-B8A0-91F237A854B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01325" y="87629"/>
            <a:ext cx="1504950" cy="77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1679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0ED9C79-ACBE-4AB7-8192-2708B9F41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3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Aplicação ao </a:t>
            </a:r>
            <a:r>
              <a:rPr lang="pt-BR" altLang="en-US" b="1" dirty="0" err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JaboatãoPrev</a:t>
            </a:r>
            <a:b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</a:br>
            <a: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Arquivo</a:t>
            </a:r>
            <a:endParaRPr lang="pt-BR" alt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EDE0EAF-9847-49EA-9B86-3380AD49D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708" y="1798955"/>
            <a:ext cx="6218583" cy="4805269"/>
          </a:xfrm>
          <a:prstGeom prst="rect">
            <a:avLst/>
          </a:prstGeom>
        </p:spPr>
      </p:pic>
      <p:pic>
        <p:nvPicPr>
          <p:cNvPr id="5" name="Imagem 4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7F910A9E-E5B3-4EFF-AC39-F15D4C73018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87050" y="87629"/>
            <a:ext cx="1504950" cy="77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9393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9F93DBF-6472-474E-90F1-7E3F0DACF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3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Aplicação ao </a:t>
            </a:r>
            <a:r>
              <a:rPr lang="pt-BR" altLang="en-US" b="1" dirty="0" err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JaboatãoPrev</a:t>
            </a:r>
            <a:b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</a:br>
            <a: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Copa térreo</a:t>
            </a:r>
            <a:endParaRPr lang="pt-BR" alt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E354656-564B-4918-9B26-00EC05A54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423" y="1883839"/>
            <a:ext cx="6751154" cy="4500769"/>
          </a:xfrm>
          <a:prstGeom prst="rect">
            <a:avLst/>
          </a:prstGeom>
        </p:spPr>
      </p:pic>
      <p:pic>
        <p:nvPicPr>
          <p:cNvPr id="5" name="Imagem 4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5418175D-3C08-43D2-87F2-11E66122F36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01325" y="87629"/>
            <a:ext cx="1504950" cy="77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0097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EB98D64-461A-4C79-A091-30848828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3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Aplicação ao </a:t>
            </a:r>
            <a:r>
              <a:rPr lang="pt-BR" altLang="en-US" b="1" dirty="0" err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JaboatãoPrev</a:t>
            </a:r>
            <a:b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</a:br>
            <a: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Presidência</a:t>
            </a:r>
            <a:endParaRPr lang="pt-BR" alt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BF49E8C-F644-4B88-B863-6D8818EFD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074" y="1798955"/>
            <a:ext cx="6337852" cy="4897431"/>
          </a:xfrm>
          <a:prstGeom prst="rect">
            <a:avLst/>
          </a:prstGeom>
        </p:spPr>
      </p:pic>
      <p:pic>
        <p:nvPicPr>
          <p:cNvPr id="5" name="Imagem 4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4B2C1828-E52F-4436-9EA0-7EE156BC0E1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01325" y="87629"/>
            <a:ext cx="1504950" cy="77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4795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ADC2B56-E721-4DB2-8DDE-0340DC1A8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3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Aplicação ao </a:t>
            </a:r>
            <a:r>
              <a:rPr lang="pt-BR" altLang="en-US" b="1" dirty="0" err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JaboatãoPrev</a:t>
            </a:r>
            <a:b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</a:br>
            <a: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Gerência de Investimento</a:t>
            </a:r>
            <a:endParaRPr lang="pt-BR" alt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2A7590D-1A0D-4694-B57A-0E3D90BFC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903" y="1798955"/>
            <a:ext cx="4702193" cy="4952977"/>
          </a:xfrm>
          <a:prstGeom prst="rect">
            <a:avLst/>
          </a:prstGeom>
        </p:spPr>
      </p:pic>
      <p:pic>
        <p:nvPicPr>
          <p:cNvPr id="5" name="Imagem 4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6129686F-696F-43D0-A41A-EB607F5D5A4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01325" y="87629"/>
            <a:ext cx="1504950" cy="77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453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33C84B-E2E2-4068-ADF8-794D7A3C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3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Aplicação ao </a:t>
            </a:r>
            <a:r>
              <a:rPr lang="pt-BR" altLang="en-US" b="1" dirty="0" err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JaboatãoPrev</a:t>
            </a:r>
            <a:b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</a:br>
            <a: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Núcleo </a:t>
            </a:r>
            <a:r>
              <a:rPr lang="pt-BR" altLang="en-US" b="1" dirty="0" err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Adm</a:t>
            </a:r>
            <a: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 e Financeiro</a:t>
            </a:r>
            <a:endParaRPr lang="pt-BR" alt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805D77F-91C6-4A03-88E1-A8C93A9A7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402" y="1760664"/>
            <a:ext cx="5223196" cy="5097336"/>
          </a:xfrm>
          <a:prstGeom prst="rect">
            <a:avLst/>
          </a:prstGeom>
        </p:spPr>
      </p:pic>
      <p:pic>
        <p:nvPicPr>
          <p:cNvPr id="5" name="Imagem 4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5C71E1F5-B400-44CA-89F3-6654BF8E5F5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01325" y="87629"/>
            <a:ext cx="1504950" cy="77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8309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0488-81D3-4193-AB1E-83C3AEF11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3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Aplicação ao </a:t>
            </a:r>
            <a:r>
              <a:rPr lang="pt-BR" altLang="en-US" b="1" dirty="0" err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JaboatãoPrev</a:t>
            </a:r>
            <a:b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</a:br>
            <a: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Conselho</a:t>
            </a:r>
            <a:endParaRPr lang="pt-BR" alt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63D38BF-9D60-4F4D-8569-6F122EDB5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561" y="1798955"/>
            <a:ext cx="6256877" cy="4834860"/>
          </a:xfrm>
          <a:prstGeom prst="rect">
            <a:avLst/>
          </a:prstGeom>
        </p:spPr>
      </p:pic>
      <p:pic>
        <p:nvPicPr>
          <p:cNvPr id="5" name="Imagem 4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A7340D82-F781-4526-9D68-2558E286D37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01325" y="87629"/>
            <a:ext cx="1504950" cy="77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3786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Quais são?</a:t>
            </a:r>
            <a:endParaRPr lang="pt-BR" altLang="en-US"/>
          </a:p>
        </p:txBody>
      </p:sp>
      <p:pic>
        <p:nvPicPr>
          <p:cNvPr id="5" name="Espaço Reservado para Conteúdo 4" descr="programa-5s-1-e1561555129655-1024x92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912" y="1295526"/>
            <a:ext cx="8842175" cy="5197349"/>
          </a:xfrm>
          <a:prstGeom prst="rect">
            <a:avLst/>
          </a:prstGeom>
        </p:spPr>
      </p:pic>
      <p:pic>
        <p:nvPicPr>
          <p:cNvPr id="6" name="Imagem 5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3A7DA8C2-3B1B-40DF-A41F-CF1E10D5623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26157" y="365125"/>
            <a:ext cx="1504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ço Reservado para Conteúdo 1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5107" t="19332" b="12624"/>
          <a:stretch>
            <a:fillRect/>
          </a:stretch>
        </p:blipFill>
        <p:spPr>
          <a:xfrm>
            <a:off x="-14605" y="10160"/>
            <a:ext cx="12210415" cy="6849745"/>
          </a:xfrm>
          <a:prstGeom prst="rect">
            <a:avLst/>
          </a:prstGeom>
        </p:spPr>
      </p:pic>
      <p:sp>
        <p:nvSpPr>
          <p:cNvPr id="20" name="Caixa de Texto 19"/>
          <p:cNvSpPr txBox="1"/>
          <p:nvPr/>
        </p:nvSpPr>
        <p:spPr>
          <a:xfrm>
            <a:off x="1033780" y="4255770"/>
            <a:ext cx="1001839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altLang="en-US" sz="66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Senso de Utilização</a:t>
            </a:r>
          </a:p>
        </p:txBody>
      </p:sp>
      <p:sp>
        <p:nvSpPr>
          <p:cNvPr id="21" name="Caixa de Texto 20"/>
          <p:cNvSpPr txBox="1"/>
          <p:nvPr/>
        </p:nvSpPr>
        <p:spPr>
          <a:xfrm>
            <a:off x="3862070" y="1647190"/>
            <a:ext cx="2724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en-US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SEIRI</a:t>
            </a:r>
          </a:p>
        </p:txBody>
      </p:sp>
      <p:pic>
        <p:nvPicPr>
          <p:cNvPr id="5" name="Imagem 4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31E16D41-7080-480A-B749-B0B88E9E9A8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85376" y="119284"/>
            <a:ext cx="1504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</a:br>
            <a:r>
              <a:rPr lang="pt-BR" altLang="en-US" sz="42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  <a:sym typeface="+mn-ea"/>
              </a:rPr>
              <a:t>O que é o Senso de Utilização (SEIRI)??</a:t>
            </a:r>
            <a:br>
              <a:rPr lang="pt-BR" altLang="en-US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</a:rPr>
            </a:br>
            <a:endParaRPr lang="pt-BR" alt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747395" y="1915795"/>
            <a:ext cx="5181600" cy="391223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altLang="en-US" dirty="0"/>
              <a:t>O objetivo do </a:t>
            </a:r>
            <a:r>
              <a:rPr lang="pt-BR" altLang="en-US" b="1" dirty="0"/>
              <a:t>1s</a:t>
            </a:r>
            <a:r>
              <a:rPr lang="pt-BR" altLang="en-US" dirty="0"/>
              <a:t> é compreender o que é primordial estar presente no ambiente de trabalho, jogando fora tudo o que não soma para a realização das tarefas da empresa.</a:t>
            </a:r>
          </a:p>
          <a:p>
            <a:pPr marL="0" indent="0" algn="just">
              <a:buNone/>
            </a:pPr>
            <a:endParaRPr lang="pt-BR" altLang="en-US" dirty="0"/>
          </a:p>
          <a:p>
            <a:pPr marL="0" indent="0" algn="just">
              <a:buNone/>
            </a:pPr>
            <a:r>
              <a:rPr lang="pt-BR" altLang="en-US" b="1" dirty="0"/>
              <a:t>Mas claro, sem cometer excessos ou desperdícios.</a:t>
            </a:r>
          </a:p>
          <a:p>
            <a:pPr marL="0" indent="0" algn="just">
              <a:buNone/>
            </a:pPr>
            <a:endParaRPr lang="pt-BR" altLang="en-US" b="1" dirty="0"/>
          </a:p>
          <a:p>
            <a:pPr marL="0" indent="0">
              <a:buNone/>
            </a:pPr>
            <a:endParaRPr lang="pt-BR" altLang="en-US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3055" y="2566670"/>
            <a:ext cx="4896485" cy="3876675"/>
          </a:xfrm>
          <a:prstGeom prst="rect">
            <a:avLst/>
          </a:prstGeom>
        </p:spPr>
      </p:pic>
      <p:pic>
        <p:nvPicPr>
          <p:cNvPr id="5" name="Imagem 4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BAECD64E-4B0B-42D9-9F38-AB1F940CE4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11293" y="140018"/>
            <a:ext cx="1167558" cy="576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 2º S dos 5S´s – Senso de ordenação – Seit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" y="530225"/>
            <a:ext cx="10347325" cy="579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36026295-28FB-4A36-A56A-C7E87C7BFFF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00391" y="144462"/>
            <a:ext cx="841080" cy="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685" y="635"/>
            <a:ext cx="10798175" cy="6857365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318770" y="2124075"/>
            <a:ext cx="4904105" cy="1938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pt-BR" altLang="en-US" sz="6000" b="1">
                <a:ln w="9525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SEITON- Senso de ordenação</a:t>
            </a:r>
          </a:p>
        </p:txBody>
      </p:sp>
      <p:pic>
        <p:nvPicPr>
          <p:cNvPr id="4" name="Imagem 3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05B3A2C9-9BB4-4342-A225-D8692FC6CF1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8770" y="470158"/>
            <a:ext cx="1504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 de Texto 8"/>
          <p:cNvSpPr txBox="1"/>
          <p:nvPr/>
        </p:nvSpPr>
        <p:spPr>
          <a:xfrm>
            <a:off x="8006715" y="2498725"/>
            <a:ext cx="3357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alt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4990" y="365125"/>
            <a:ext cx="10798810" cy="1325880"/>
          </a:xfrm>
        </p:spPr>
        <p:txBody>
          <a:bodyPr>
            <a:normAutofit/>
          </a:bodyPr>
          <a:lstStyle/>
          <a:p>
            <a:r>
              <a:rPr lang="pt-BR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ungsuh" panose="02030600000101010101" charset="-127"/>
                <a:ea typeface="Gungsuh" panose="02030600000101010101" charset="-127"/>
              </a:rPr>
              <a:t>O que é Senso de Ordenação (SEITON)??</a:t>
            </a:r>
            <a:endParaRPr lang="pt-BR" altLang="en-US" sz="4000" dirty="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380" y="3390265"/>
            <a:ext cx="8951595" cy="3495040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68755" y="1970405"/>
            <a:ext cx="7364730" cy="455358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>
                <a:sym typeface="+mn-ea"/>
              </a:rPr>
              <a:t>O Senso de  Ordenação ou Organização é o segundo S e  Consiste em deixar </a:t>
            </a:r>
            <a:r>
              <a:rPr lang="pt-BR" b="1" dirty="0"/>
              <a:t>cada coisa em seu lugar</a:t>
            </a:r>
            <a:r>
              <a:rPr lang="pt-BR" dirty="0"/>
              <a:t>, é uma técnica para </a:t>
            </a:r>
            <a:r>
              <a:rPr lang="pt-BR" b="1" dirty="0"/>
              <a:t>facilitar a localização </a:t>
            </a:r>
            <a:r>
              <a:rPr lang="pt-BR" dirty="0"/>
              <a:t>com </a:t>
            </a:r>
            <a:r>
              <a:rPr lang="pt-BR" b="1" dirty="0"/>
              <a:t>agilidade e segurança</a:t>
            </a:r>
            <a:r>
              <a:rPr lang="pt-BR" dirty="0"/>
              <a:t> de qualquer item ou informação.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>
              <a:buNone/>
            </a:pPr>
            <a:br>
              <a:rPr lang="pt-BR" dirty="0"/>
            </a:br>
            <a:endParaRPr lang="pt-BR" dirty="0"/>
          </a:p>
        </p:txBody>
      </p:sp>
      <p:pic>
        <p:nvPicPr>
          <p:cNvPr id="6" name="Imagem 5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488B862E-285C-48AB-A11B-75AF98ADA55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11025" y="85725"/>
            <a:ext cx="1307140" cy="66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senso-de-limpeza-1200x62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55" y="574040"/>
            <a:ext cx="11871325" cy="6327140"/>
          </a:xfrm>
          <a:prstGeom prst="rect">
            <a:avLst/>
          </a:prstGeom>
        </p:spPr>
      </p:pic>
      <p:pic>
        <p:nvPicPr>
          <p:cNvPr id="3" name="Imagem 2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03E10463-7F14-4C70-AD86-59216140761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40827" y="188277"/>
            <a:ext cx="15049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dynamicNum"/>
  <p:tag name="KSO_WM_BEAUTIFY_FLAG" val="#wm#"/>
  <p:tag name="KSO_WM_UNIT_TYPE" val="ζ_h_f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456</Words>
  <Application>Microsoft Office PowerPoint</Application>
  <PresentationFormat>Widescreen</PresentationFormat>
  <Paragraphs>52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Gungsuh</vt:lpstr>
      <vt:lpstr>Arial</vt:lpstr>
      <vt:lpstr>Calibri</vt:lpstr>
      <vt:lpstr>Calibri Light</vt:lpstr>
      <vt:lpstr>Office Theme</vt:lpstr>
      <vt:lpstr>Apresentação do PowerPoint</vt:lpstr>
      <vt:lpstr>O que é?</vt:lpstr>
      <vt:lpstr>Quais são?</vt:lpstr>
      <vt:lpstr>Apresentação do PowerPoint</vt:lpstr>
      <vt:lpstr> O que é o Senso de Utilização (SEIRI)?? </vt:lpstr>
      <vt:lpstr>Apresentação do PowerPoint</vt:lpstr>
      <vt:lpstr>Apresentação do PowerPoint</vt:lpstr>
      <vt:lpstr>O que é Senso de Ordenação (SEITON)??</vt:lpstr>
      <vt:lpstr>Apresentação do PowerPoint</vt:lpstr>
      <vt:lpstr>O que é Senso de Limpeza (SEISÔ)??</vt:lpstr>
      <vt:lpstr>Apresentação do PowerPoint</vt:lpstr>
      <vt:lpstr>O que é Senso de Normatização(SEIKETSU)??</vt:lpstr>
      <vt:lpstr>Você sabia?</vt:lpstr>
      <vt:lpstr>Apresentação do PowerPoint</vt:lpstr>
      <vt:lpstr>O que é Senso da autodisciplina (SHITSUKE)??</vt:lpstr>
      <vt:lpstr>Pontos positivos </vt:lpstr>
      <vt:lpstr>Pontos negativos     </vt:lpstr>
      <vt:lpstr>Aplicação ao JaboatãoPrev Recepção</vt:lpstr>
      <vt:lpstr>Aplicação ao JaboatãoPrev Núcleo de Previdência</vt:lpstr>
      <vt:lpstr>Aplicação ao JaboatãoPrev Folha de Pagamento</vt:lpstr>
      <vt:lpstr>Aplicação ao JaboatãoPrev Gerência de Benefícios</vt:lpstr>
      <vt:lpstr>Aplicação ao JaboatãoPrev Assessoria Jurídica</vt:lpstr>
      <vt:lpstr>Aplicação ao JaboatãoPrev Arquivo</vt:lpstr>
      <vt:lpstr>Aplicação ao JaboatãoPrev Copa térreo</vt:lpstr>
      <vt:lpstr>Aplicação ao JaboatãoPrev Presidência</vt:lpstr>
      <vt:lpstr>Aplicação ao JaboatãoPrev Gerência de Investimento</vt:lpstr>
      <vt:lpstr>Aplicação ao JaboatãoPrev Núcleo Adm e Financeiro</vt:lpstr>
      <vt:lpstr>Aplicação ao JaboatãoPrev Conselho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Rodox</dc:creator>
  <cp:lastModifiedBy>Pierre Leon</cp:lastModifiedBy>
  <cp:revision>37</cp:revision>
  <dcterms:created xsi:type="dcterms:W3CDTF">2019-11-28T17:48:00Z</dcterms:created>
  <dcterms:modified xsi:type="dcterms:W3CDTF">2021-01-07T13:50:46Z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1046-11.2.0.9150</vt:lpwstr>
  </property>
</Properties>
</file>